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63" r:id="rId4"/>
    <p:sldId id="259" r:id="rId5"/>
    <p:sldId id="257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889" autoAdjust="0"/>
  </p:normalViewPr>
  <p:slideViewPr>
    <p:cSldViewPr snapToGrid="0">
      <p:cViewPr varScale="1">
        <p:scale>
          <a:sx n="62" d="100"/>
          <a:sy n="62" d="100"/>
        </p:scale>
        <p:origin x="10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8B04C-9AED-43A5-AFA3-8C119C9C741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4E4895-F8A9-4EFA-811F-A939E470874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Finance View</a:t>
          </a:r>
          <a:endParaRPr lang="en-US" dirty="0"/>
        </a:p>
      </dgm:t>
    </dgm:pt>
    <dgm:pt modelId="{F4D67E80-2D04-43CC-AE1A-0C780798227D}" type="parTrans" cxnId="{52CEA5F9-7F43-4628-A111-F2C2422CE033}">
      <dgm:prSet/>
      <dgm:spPr/>
      <dgm:t>
        <a:bodyPr/>
        <a:lstStyle/>
        <a:p>
          <a:endParaRPr lang="en-US"/>
        </a:p>
      </dgm:t>
    </dgm:pt>
    <dgm:pt modelId="{E480A037-1A4B-4C10-ADED-BDD0D95C8D04}" type="sibTrans" cxnId="{52CEA5F9-7F43-4628-A111-F2C2422CE033}">
      <dgm:prSet/>
      <dgm:spPr/>
      <dgm:t>
        <a:bodyPr/>
        <a:lstStyle/>
        <a:p>
          <a:endParaRPr lang="en-US"/>
        </a:p>
      </dgm:t>
    </dgm:pt>
    <dgm:pt modelId="{33090EFD-1E4C-46F7-9000-DFF5F10880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Sales View</a:t>
          </a:r>
          <a:endParaRPr lang="en-US"/>
        </a:p>
      </dgm:t>
    </dgm:pt>
    <dgm:pt modelId="{B0B58B0C-1A76-459F-8D1A-DA6D3A116864}" type="parTrans" cxnId="{0762C438-C2CB-43A8-973A-911C0F2AD221}">
      <dgm:prSet/>
      <dgm:spPr/>
      <dgm:t>
        <a:bodyPr/>
        <a:lstStyle/>
        <a:p>
          <a:endParaRPr lang="en-US"/>
        </a:p>
      </dgm:t>
    </dgm:pt>
    <dgm:pt modelId="{E30EACC1-FD4F-4E39-A6DF-30061D350743}" type="sibTrans" cxnId="{0762C438-C2CB-43A8-973A-911C0F2AD221}">
      <dgm:prSet/>
      <dgm:spPr/>
      <dgm:t>
        <a:bodyPr/>
        <a:lstStyle/>
        <a:p>
          <a:endParaRPr lang="en-US"/>
        </a:p>
      </dgm:t>
    </dgm:pt>
    <dgm:pt modelId="{A1A57D2C-8A26-43DE-8317-0F3B963A0A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Marketing View</a:t>
          </a:r>
          <a:endParaRPr lang="en-US"/>
        </a:p>
      </dgm:t>
    </dgm:pt>
    <dgm:pt modelId="{84C101A9-134F-4CC4-9D9C-6F9AD1E04B9E}" type="parTrans" cxnId="{8A2DDF25-8188-4E40-93A6-4777D1BC2D2C}">
      <dgm:prSet/>
      <dgm:spPr/>
      <dgm:t>
        <a:bodyPr/>
        <a:lstStyle/>
        <a:p>
          <a:endParaRPr lang="en-US"/>
        </a:p>
      </dgm:t>
    </dgm:pt>
    <dgm:pt modelId="{5F6F9289-6E29-4FDF-96A4-8FBB8F727D32}" type="sibTrans" cxnId="{8A2DDF25-8188-4E40-93A6-4777D1BC2D2C}">
      <dgm:prSet/>
      <dgm:spPr/>
      <dgm:t>
        <a:bodyPr/>
        <a:lstStyle/>
        <a:p>
          <a:endParaRPr lang="en-US"/>
        </a:p>
      </dgm:t>
    </dgm:pt>
    <dgm:pt modelId="{9CBE168E-007B-4E29-AFB4-C6573285E9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Supply Chain View</a:t>
          </a:r>
          <a:endParaRPr lang="en-US"/>
        </a:p>
      </dgm:t>
    </dgm:pt>
    <dgm:pt modelId="{B2EC6BAD-7317-4482-BF71-6C47DB32D691}" type="parTrans" cxnId="{755EE4A3-5FFA-47E0-BB0F-75AF410C9A4E}">
      <dgm:prSet/>
      <dgm:spPr/>
      <dgm:t>
        <a:bodyPr/>
        <a:lstStyle/>
        <a:p>
          <a:endParaRPr lang="en-US"/>
        </a:p>
      </dgm:t>
    </dgm:pt>
    <dgm:pt modelId="{48059753-3C03-4563-A636-F851C90726BD}" type="sibTrans" cxnId="{755EE4A3-5FFA-47E0-BB0F-75AF410C9A4E}">
      <dgm:prSet/>
      <dgm:spPr/>
      <dgm:t>
        <a:bodyPr/>
        <a:lstStyle/>
        <a:p>
          <a:endParaRPr lang="en-US"/>
        </a:p>
      </dgm:t>
    </dgm:pt>
    <dgm:pt modelId="{23C905DD-1A44-4B7B-B034-B5CEA8F5F2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Executive View.</a:t>
          </a:r>
          <a:endParaRPr lang="en-US" dirty="0"/>
        </a:p>
      </dgm:t>
    </dgm:pt>
    <dgm:pt modelId="{AE249DE2-1F07-4651-8AC2-B88F38900FCB}" type="parTrans" cxnId="{DC7EACF8-217E-4964-B058-1DEA380E87DA}">
      <dgm:prSet/>
      <dgm:spPr/>
      <dgm:t>
        <a:bodyPr/>
        <a:lstStyle/>
        <a:p>
          <a:endParaRPr lang="en-US"/>
        </a:p>
      </dgm:t>
    </dgm:pt>
    <dgm:pt modelId="{C2AE8A8E-BF84-436D-B9B9-537F7A2E5036}" type="sibTrans" cxnId="{DC7EACF8-217E-4964-B058-1DEA380E87DA}">
      <dgm:prSet/>
      <dgm:spPr/>
      <dgm:t>
        <a:bodyPr/>
        <a:lstStyle/>
        <a:p>
          <a:endParaRPr lang="en-US"/>
        </a:p>
      </dgm:t>
    </dgm:pt>
    <dgm:pt modelId="{259C19C2-C240-41DB-AD26-3B6CE5970CD5}" type="pres">
      <dgm:prSet presAssocID="{E828B04C-9AED-43A5-AFA3-8C119C9C741B}" presName="root" presStyleCnt="0">
        <dgm:presLayoutVars>
          <dgm:dir/>
          <dgm:resizeHandles val="exact"/>
        </dgm:presLayoutVars>
      </dgm:prSet>
      <dgm:spPr/>
    </dgm:pt>
    <dgm:pt modelId="{3858250A-A463-4943-A5BF-E2579015C96B}" type="pres">
      <dgm:prSet presAssocID="{8F4E4895-F8A9-4EFA-811F-A939E4708742}" presName="compNode" presStyleCnt="0"/>
      <dgm:spPr/>
    </dgm:pt>
    <dgm:pt modelId="{A851A16B-AC3F-46AA-84FA-B9CC4DB9C5A0}" type="pres">
      <dgm:prSet presAssocID="{8F4E4895-F8A9-4EFA-811F-A939E470874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71CC91-8082-4E9F-A497-A335EE187AFC}" type="pres">
      <dgm:prSet presAssocID="{8F4E4895-F8A9-4EFA-811F-A939E47087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504E336-BB19-4B51-9338-3E3851411B0C}" type="pres">
      <dgm:prSet presAssocID="{8F4E4895-F8A9-4EFA-811F-A939E4708742}" presName="spaceRect" presStyleCnt="0"/>
      <dgm:spPr/>
    </dgm:pt>
    <dgm:pt modelId="{0937D428-0E4F-4042-9BAD-D20CB5E82EF3}" type="pres">
      <dgm:prSet presAssocID="{8F4E4895-F8A9-4EFA-811F-A939E4708742}" presName="textRect" presStyleLbl="revTx" presStyleIdx="0" presStyleCnt="5">
        <dgm:presLayoutVars>
          <dgm:chMax val="1"/>
          <dgm:chPref val="1"/>
        </dgm:presLayoutVars>
      </dgm:prSet>
      <dgm:spPr/>
    </dgm:pt>
    <dgm:pt modelId="{713A83EB-0C2B-4169-BAF8-DBE8BB7F843C}" type="pres">
      <dgm:prSet presAssocID="{E480A037-1A4B-4C10-ADED-BDD0D95C8D04}" presName="sibTrans" presStyleCnt="0"/>
      <dgm:spPr/>
    </dgm:pt>
    <dgm:pt modelId="{F4845319-1E1F-4CD6-9078-8D598C0E1656}" type="pres">
      <dgm:prSet presAssocID="{33090EFD-1E4C-46F7-9000-DFF5F10880D7}" presName="compNode" presStyleCnt="0"/>
      <dgm:spPr/>
    </dgm:pt>
    <dgm:pt modelId="{746ED0B2-2C48-4B93-9AA7-5776EF6E8B6B}" type="pres">
      <dgm:prSet presAssocID="{33090EFD-1E4C-46F7-9000-DFF5F10880D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DDF8245-A8D0-403D-AAC8-D765E3559E26}" type="pres">
      <dgm:prSet presAssocID="{33090EFD-1E4C-46F7-9000-DFF5F10880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4554005-1C33-469C-8C15-318EF2D159F3}" type="pres">
      <dgm:prSet presAssocID="{33090EFD-1E4C-46F7-9000-DFF5F10880D7}" presName="spaceRect" presStyleCnt="0"/>
      <dgm:spPr/>
    </dgm:pt>
    <dgm:pt modelId="{62A698DA-9690-46BF-A23A-ED8A648071DC}" type="pres">
      <dgm:prSet presAssocID="{33090EFD-1E4C-46F7-9000-DFF5F10880D7}" presName="textRect" presStyleLbl="revTx" presStyleIdx="1" presStyleCnt="5">
        <dgm:presLayoutVars>
          <dgm:chMax val="1"/>
          <dgm:chPref val="1"/>
        </dgm:presLayoutVars>
      </dgm:prSet>
      <dgm:spPr/>
    </dgm:pt>
    <dgm:pt modelId="{8571EB5E-B89D-4926-82DE-ECB87F8C95D2}" type="pres">
      <dgm:prSet presAssocID="{E30EACC1-FD4F-4E39-A6DF-30061D350743}" presName="sibTrans" presStyleCnt="0"/>
      <dgm:spPr/>
    </dgm:pt>
    <dgm:pt modelId="{5E3D12E3-0DDE-4170-AE47-5E72A9D2B4C0}" type="pres">
      <dgm:prSet presAssocID="{A1A57D2C-8A26-43DE-8317-0F3B963A0ACC}" presName="compNode" presStyleCnt="0"/>
      <dgm:spPr/>
    </dgm:pt>
    <dgm:pt modelId="{E8264CC1-2C7D-4B92-A83E-B9D4F5460DD3}" type="pres">
      <dgm:prSet presAssocID="{A1A57D2C-8A26-43DE-8317-0F3B963A0ACC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DFB6DC7-0A57-4E60-8C6C-436954A7F7E7}" type="pres">
      <dgm:prSet presAssocID="{A1A57D2C-8A26-43DE-8317-0F3B963A0AC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31D460B7-A1B8-4AF0-ABA5-D61B90A62B56}" type="pres">
      <dgm:prSet presAssocID="{A1A57D2C-8A26-43DE-8317-0F3B963A0ACC}" presName="spaceRect" presStyleCnt="0"/>
      <dgm:spPr/>
    </dgm:pt>
    <dgm:pt modelId="{560F1B56-58B4-4784-BEDE-259E31F095DB}" type="pres">
      <dgm:prSet presAssocID="{A1A57D2C-8A26-43DE-8317-0F3B963A0ACC}" presName="textRect" presStyleLbl="revTx" presStyleIdx="2" presStyleCnt="5">
        <dgm:presLayoutVars>
          <dgm:chMax val="1"/>
          <dgm:chPref val="1"/>
        </dgm:presLayoutVars>
      </dgm:prSet>
      <dgm:spPr/>
    </dgm:pt>
    <dgm:pt modelId="{B093C88B-08D8-486B-8A68-3004F03B93F5}" type="pres">
      <dgm:prSet presAssocID="{5F6F9289-6E29-4FDF-96A4-8FBB8F727D32}" presName="sibTrans" presStyleCnt="0"/>
      <dgm:spPr/>
    </dgm:pt>
    <dgm:pt modelId="{3B1D74EA-372A-4F0F-8204-EB5D130F9728}" type="pres">
      <dgm:prSet presAssocID="{9CBE168E-007B-4E29-AFB4-C6573285E955}" presName="compNode" presStyleCnt="0"/>
      <dgm:spPr/>
    </dgm:pt>
    <dgm:pt modelId="{06AFA9D0-5B43-49DE-8EBF-E07C1A72F390}" type="pres">
      <dgm:prSet presAssocID="{9CBE168E-007B-4E29-AFB4-C6573285E955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C64F7E6-6A1D-4F48-87EF-3F2704FE4441}" type="pres">
      <dgm:prSet presAssocID="{9CBE168E-007B-4E29-AFB4-C6573285E95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4727DE0E-A084-4EEC-A5CF-C441E9FA705F}" type="pres">
      <dgm:prSet presAssocID="{9CBE168E-007B-4E29-AFB4-C6573285E955}" presName="spaceRect" presStyleCnt="0"/>
      <dgm:spPr/>
    </dgm:pt>
    <dgm:pt modelId="{3916A43F-595E-4B7B-84BA-A08F6ACDD5F5}" type="pres">
      <dgm:prSet presAssocID="{9CBE168E-007B-4E29-AFB4-C6573285E955}" presName="textRect" presStyleLbl="revTx" presStyleIdx="3" presStyleCnt="5">
        <dgm:presLayoutVars>
          <dgm:chMax val="1"/>
          <dgm:chPref val="1"/>
        </dgm:presLayoutVars>
      </dgm:prSet>
      <dgm:spPr/>
    </dgm:pt>
    <dgm:pt modelId="{DBBFFDC2-0DFD-4CFA-9743-A13004FDCA47}" type="pres">
      <dgm:prSet presAssocID="{48059753-3C03-4563-A636-F851C90726BD}" presName="sibTrans" presStyleCnt="0"/>
      <dgm:spPr/>
    </dgm:pt>
    <dgm:pt modelId="{D6447608-4049-4A34-AA0C-2C57D7338B62}" type="pres">
      <dgm:prSet presAssocID="{23C905DD-1A44-4B7B-B034-B5CEA8F5F2BB}" presName="compNode" presStyleCnt="0"/>
      <dgm:spPr/>
    </dgm:pt>
    <dgm:pt modelId="{CF53FD40-095F-4DB5-B625-AEF56CF9AB58}" type="pres">
      <dgm:prSet presAssocID="{23C905DD-1A44-4B7B-B034-B5CEA8F5F2B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F57174E-4D9D-4A7C-872D-9611563D9512}" type="pres">
      <dgm:prSet presAssocID="{23C905DD-1A44-4B7B-B034-B5CEA8F5F2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DDE89A2F-52BE-4EA8-B689-B71C08D807A6}" type="pres">
      <dgm:prSet presAssocID="{23C905DD-1A44-4B7B-B034-B5CEA8F5F2BB}" presName="spaceRect" presStyleCnt="0"/>
      <dgm:spPr/>
    </dgm:pt>
    <dgm:pt modelId="{616FCC34-819B-4071-B35A-F9F963398407}" type="pres">
      <dgm:prSet presAssocID="{23C905DD-1A44-4B7B-B034-B5CEA8F5F2B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A2DDF25-8188-4E40-93A6-4777D1BC2D2C}" srcId="{E828B04C-9AED-43A5-AFA3-8C119C9C741B}" destId="{A1A57D2C-8A26-43DE-8317-0F3B963A0ACC}" srcOrd="2" destOrd="0" parTransId="{84C101A9-134F-4CC4-9D9C-6F9AD1E04B9E}" sibTransId="{5F6F9289-6E29-4FDF-96A4-8FBB8F727D32}"/>
    <dgm:cxn modelId="{0762C438-C2CB-43A8-973A-911C0F2AD221}" srcId="{E828B04C-9AED-43A5-AFA3-8C119C9C741B}" destId="{33090EFD-1E4C-46F7-9000-DFF5F10880D7}" srcOrd="1" destOrd="0" parTransId="{B0B58B0C-1A76-459F-8D1A-DA6D3A116864}" sibTransId="{E30EACC1-FD4F-4E39-A6DF-30061D350743}"/>
    <dgm:cxn modelId="{D6908A6A-32A5-41E3-806A-CFBF06D98574}" type="presOf" srcId="{8F4E4895-F8A9-4EFA-811F-A939E4708742}" destId="{0937D428-0E4F-4042-9BAD-D20CB5E82EF3}" srcOrd="0" destOrd="0" presId="urn:microsoft.com/office/officeart/2018/5/layout/IconLeafLabelList"/>
    <dgm:cxn modelId="{2121B971-5F2B-49BA-AC9D-CD0C4B37A483}" type="presOf" srcId="{9CBE168E-007B-4E29-AFB4-C6573285E955}" destId="{3916A43F-595E-4B7B-84BA-A08F6ACDD5F5}" srcOrd="0" destOrd="0" presId="urn:microsoft.com/office/officeart/2018/5/layout/IconLeafLabelList"/>
    <dgm:cxn modelId="{B5D1D155-9089-4D27-9CE8-E376231FB026}" type="presOf" srcId="{33090EFD-1E4C-46F7-9000-DFF5F10880D7}" destId="{62A698DA-9690-46BF-A23A-ED8A648071DC}" srcOrd="0" destOrd="0" presId="urn:microsoft.com/office/officeart/2018/5/layout/IconLeafLabelList"/>
    <dgm:cxn modelId="{83A51C89-F97A-4CEC-9341-3AA495B49CDF}" type="presOf" srcId="{E828B04C-9AED-43A5-AFA3-8C119C9C741B}" destId="{259C19C2-C240-41DB-AD26-3B6CE5970CD5}" srcOrd="0" destOrd="0" presId="urn:microsoft.com/office/officeart/2018/5/layout/IconLeafLabelList"/>
    <dgm:cxn modelId="{755EE4A3-5FFA-47E0-BB0F-75AF410C9A4E}" srcId="{E828B04C-9AED-43A5-AFA3-8C119C9C741B}" destId="{9CBE168E-007B-4E29-AFB4-C6573285E955}" srcOrd="3" destOrd="0" parTransId="{B2EC6BAD-7317-4482-BF71-6C47DB32D691}" sibTransId="{48059753-3C03-4563-A636-F851C90726BD}"/>
    <dgm:cxn modelId="{497156D9-8320-455E-B67A-98DE6C3ABCAC}" type="presOf" srcId="{A1A57D2C-8A26-43DE-8317-0F3B963A0ACC}" destId="{560F1B56-58B4-4784-BEDE-259E31F095DB}" srcOrd="0" destOrd="0" presId="urn:microsoft.com/office/officeart/2018/5/layout/IconLeafLabelList"/>
    <dgm:cxn modelId="{A35857ED-8BD4-4EED-BF4B-CC9F03F7C8CB}" type="presOf" srcId="{23C905DD-1A44-4B7B-B034-B5CEA8F5F2BB}" destId="{616FCC34-819B-4071-B35A-F9F963398407}" srcOrd="0" destOrd="0" presId="urn:microsoft.com/office/officeart/2018/5/layout/IconLeafLabelList"/>
    <dgm:cxn modelId="{DC7EACF8-217E-4964-B058-1DEA380E87DA}" srcId="{E828B04C-9AED-43A5-AFA3-8C119C9C741B}" destId="{23C905DD-1A44-4B7B-B034-B5CEA8F5F2BB}" srcOrd="4" destOrd="0" parTransId="{AE249DE2-1F07-4651-8AC2-B88F38900FCB}" sibTransId="{C2AE8A8E-BF84-436D-B9B9-537F7A2E5036}"/>
    <dgm:cxn modelId="{52CEA5F9-7F43-4628-A111-F2C2422CE033}" srcId="{E828B04C-9AED-43A5-AFA3-8C119C9C741B}" destId="{8F4E4895-F8A9-4EFA-811F-A939E4708742}" srcOrd="0" destOrd="0" parTransId="{F4D67E80-2D04-43CC-AE1A-0C780798227D}" sibTransId="{E480A037-1A4B-4C10-ADED-BDD0D95C8D04}"/>
    <dgm:cxn modelId="{0E61D866-35B8-4577-91C3-2C1C40F42966}" type="presParOf" srcId="{259C19C2-C240-41DB-AD26-3B6CE5970CD5}" destId="{3858250A-A463-4943-A5BF-E2579015C96B}" srcOrd="0" destOrd="0" presId="urn:microsoft.com/office/officeart/2018/5/layout/IconLeafLabelList"/>
    <dgm:cxn modelId="{99F198F7-5B6B-498E-A26C-5087B34EE624}" type="presParOf" srcId="{3858250A-A463-4943-A5BF-E2579015C96B}" destId="{A851A16B-AC3F-46AA-84FA-B9CC4DB9C5A0}" srcOrd="0" destOrd="0" presId="urn:microsoft.com/office/officeart/2018/5/layout/IconLeafLabelList"/>
    <dgm:cxn modelId="{95CAB192-22AF-4B30-BA74-BA6159DFB696}" type="presParOf" srcId="{3858250A-A463-4943-A5BF-E2579015C96B}" destId="{0D71CC91-8082-4E9F-A497-A335EE187AFC}" srcOrd="1" destOrd="0" presId="urn:microsoft.com/office/officeart/2018/5/layout/IconLeafLabelList"/>
    <dgm:cxn modelId="{31A8E72A-4C36-48D4-A4AD-34A6537C6FB9}" type="presParOf" srcId="{3858250A-A463-4943-A5BF-E2579015C96B}" destId="{0504E336-BB19-4B51-9338-3E3851411B0C}" srcOrd="2" destOrd="0" presId="urn:microsoft.com/office/officeart/2018/5/layout/IconLeafLabelList"/>
    <dgm:cxn modelId="{E05157D6-D420-49FA-80D8-3BFB4980D82B}" type="presParOf" srcId="{3858250A-A463-4943-A5BF-E2579015C96B}" destId="{0937D428-0E4F-4042-9BAD-D20CB5E82EF3}" srcOrd="3" destOrd="0" presId="urn:microsoft.com/office/officeart/2018/5/layout/IconLeafLabelList"/>
    <dgm:cxn modelId="{31283CCC-0684-4319-A3D2-00D4AACD8365}" type="presParOf" srcId="{259C19C2-C240-41DB-AD26-3B6CE5970CD5}" destId="{713A83EB-0C2B-4169-BAF8-DBE8BB7F843C}" srcOrd="1" destOrd="0" presId="urn:microsoft.com/office/officeart/2018/5/layout/IconLeafLabelList"/>
    <dgm:cxn modelId="{E46B5B31-027A-4482-B3C5-EF6723568B7D}" type="presParOf" srcId="{259C19C2-C240-41DB-AD26-3B6CE5970CD5}" destId="{F4845319-1E1F-4CD6-9078-8D598C0E1656}" srcOrd="2" destOrd="0" presId="urn:microsoft.com/office/officeart/2018/5/layout/IconLeafLabelList"/>
    <dgm:cxn modelId="{F074BEE5-69B3-4F47-BC83-3341AEB4E377}" type="presParOf" srcId="{F4845319-1E1F-4CD6-9078-8D598C0E1656}" destId="{746ED0B2-2C48-4B93-9AA7-5776EF6E8B6B}" srcOrd="0" destOrd="0" presId="urn:microsoft.com/office/officeart/2018/5/layout/IconLeafLabelList"/>
    <dgm:cxn modelId="{8750FE56-3EDD-457C-92C2-1BB9263852FD}" type="presParOf" srcId="{F4845319-1E1F-4CD6-9078-8D598C0E1656}" destId="{7DDF8245-A8D0-403D-AAC8-D765E3559E26}" srcOrd="1" destOrd="0" presId="urn:microsoft.com/office/officeart/2018/5/layout/IconLeafLabelList"/>
    <dgm:cxn modelId="{CB89EEA8-99D2-47B8-BECD-E77F328ACD77}" type="presParOf" srcId="{F4845319-1E1F-4CD6-9078-8D598C0E1656}" destId="{D4554005-1C33-469C-8C15-318EF2D159F3}" srcOrd="2" destOrd="0" presId="urn:microsoft.com/office/officeart/2018/5/layout/IconLeafLabelList"/>
    <dgm:cxn modelId="{5ED7CE65-42BB-4F5F-9D9C-2A143330771A}" type="presParOf" srcId="{F4845319-1E1F-4CD6-9078-8D598C0E1656}" destId="{62A698DA-9690-46BF-A23A-ED8A648071DC}" srcOrd="3" destOrd="0" presId="urn:microsoft.com/office/officeart/2018/5/layout/IconLeafLabelList"/>
    <dgm:cxn modelId="{967854AB-B9C4-42A9-9CC2-E45191311779}" type="presParOf" srcId="{259C19C2-C240-41DB-AD26-3B6CE5970CD5}" destId="{8571EB5E-B89D-4926-82DE-ECB87F8C95D2}" srcOrd="3" destOrd="0" presId="urn:microsoft.com/office/officeart/2018/5/layout/IconLeafLabelList"/>
    <dgm:cxn modelId="{6BB985A4-4365-4C64-9C90-6E8D3B0F6822}" type="presParOf" srcId="{259C19C2-C240-41DB-AD26-3B6CE5970CD5}" destId="{5E3D12E3-0DDE-4170-AE47-5E72A9D2B4C0}" srcOrd="4" destOrd="0" presId="urn:microsoft.com/office/officeart/2018/5/layout/IconLeafLabelList"/>
    <dgm:cxn modelId="{C56590C3-9B3C-4E59-8C2F-195042305B24}" type="presParOf" srcId="{5E3D12E3-0DDE-4170-AE47-5E72A9D2B4C0}" destId="{E8264CC1-2C7D-4B92-A83E-B9D4F5460DD3}" srcOrd="0" destOrd="0" presId="urn:microsoft.com/office/officeart/2018/5/layout/IconLeafLabelList"/>
    <dgm:cxn modelId="{9D748A48-A97F-4D71-AFCF-8B6F713BDE1C}" type="presParOf" srcId="{5E3D12E3-0DDE-4170-AE47-5E72A9D2B4C0}" destId="{5DFB6DC7-0A57-4E60-8C6C-436954A7F7E7}" srcOrd="1" destOrd="0" presId="urn:microsoft.com/office/officeart/2018/5/layout/IconLeafLabelList"/>
    <dgm:cxn modelId="{EFB2F6BD-D773-4C5C-94DF-C8B037592653}" type="presParOf" srcId="{5E3D12E3-0DDE-4170-AE47-5E72A9D2B4C0}" destId="{31D460B7-A1B8-4AF0-ABA5-D61B90A62B56}" srcOrd="2" destOrd="0" presId="urn:microsoft.com/office/officeart/2018/5/layout/IconLeafLabelList"/>
    <dgm:cxn modelId="{D4A30C55-ABDA-4EF4-9C7C-C97CD8682251}" type="presParOf" srcId="{5E3D12E3-0DDE-4170-AE47-5E72A9D2B4C0}" destId="{560F1B56-58B4-4784-BEDE-259E31F095DB}" srcOrd="3" destOrd="0" presId="urn:microsoft.com/office/officeart/2018/5/layout/IconLeafLabelList"/>
    <dgm:cxn modelId="{BB5E8887-EAC9-482E-8823-3043E55D9233}" type="presParOf" srcId="{259C19C2-C240-41DB-AD26-3B6CE5970CD5}" destId="{B093C88B-08D8-486B-8A68-3004F03B93F5}" srcOrd="5" destOrd="0" presId="urn:microsoft.com/office/officeart/2018/5/layout/IconLeafLabelList"/>
    <dgm:cxn modelId="{0812DA26-62C0-48D4-BCD5-86870A5C660F}" type="presParOf" srcId="{259C19C2-C240-41DB-AD26-3B6CE5970CD5}" destId="{3B1D74EA-372A-4F0F-8204-EB5D130F9728}" srcOrd="6" destOrd="0" presId="urn:microsoft.com/office/officeart/2018/5/layout/IconLeafLabelList"/>
    <dgm:cxn modelId="{618BDF40-FE36-4C12-B5A4-9E52AC2A907E}" type="presParOf" srcId="{3B1D74EA-372A-4F0F-8204-EB5D130F9728}" destId="{06AFA9D0-5B43-49DE-8EBF-E07C1A72F390}" srcOrd="0" destOrd="0" presId="urn:microsoft.com/office/officeart/2018/5/layout/IconLeafLabelList"/>
    <dgm:cxn modelId="{A12613C6-DD98-40BD-ADF7-4519E6AE8775}" type="presParOf" srcId="{3B1D74EA-372A-4F0F-8204-EB5D130F9728}" destId="{0C64F7E6-6A1D-4F48-87EF-3F2704FE4441}" srcOrd="1" destOrd="0" presId="urn:microsoft.com/office/officeart/2018/5/layout/IconLeafLabelList"/>
    <dgm:cxn modelId="{AE37582E-9C40-4696-9886-17108CADF735}" type="presParOf" srcId="{3B1D74EA-372A-4F0F-8204-EB5D130F9728}" destId="{4727DE0E-A084-4EEC-A5CF-C441E9FA705F}" srcOrd="2" destOrd="0" presId="urn:microsoft.com/office/officeart/2018/5/layout/IconLeafLabelList"/>
    <dgm:cxn modelId="{3E32638A-9CF8-4723-A6F5-0D006920374B}" type="presParOf" srcId="{3B1D74EA-372A-4F0F-8204-EB5D130F9728}" destId="{3916A43F-595E-4B7B-84BA-A08F6ACDD5F5}" srcOrd="3" destOrd="0" presId="urn:microsoft.com/office/officeart/2018/5/layout/IconLeafLabelList"/>
    <dgm:cxn modelId="{93167C42-B845-49D7-B5DC-78DC524A70E2}" type="presParOf" srcId="{259C19C2-C240-41DB-AD26-3B6CE5970CD5}" destId="{DBBFFDC2-0DFD-4CFA-9743-A13004FDCA47}" srcOrd="7" destOrd="0" presId="urn:microsoft.com/office/officeart/2018/5/layout/IconLeafLabelList"/>
    <dgm:cxn modelId="{128303A5-7D4F-4686-B74D-BB7199EC67D8}" type="presParOf" srcId="{259C19C2-C240-41DB-AD26-3B6CE5970CD5}" destId="{D6447608-4049-4A34-AA0C-2C57D7338B62}" srcOrd="8" destOrd="0" presId="urn:microsoft.com/office/officeart/2018/5/layout/IconLeafLabelList"/>
    <dgm:cxn modelId="{1EEF5C5C-F0A9-406B-8E85-7A02F97B591A}" type="presParOf" srcId="{D6447608-4049-4A34-AA0C-2C57D7338B62}" destId="{CF53FD40-095F-4DB5-B625-AEF56CF9AB58}" srcOrd="0" destOrd="0" presId="urn:microsoft.com/office/officeart/2018/5/layout/IconLeafLabelList"/>
    <dgm:cxn modelId="{4EDD7CAF-A1E7-42EC-973B-3F2E9BAF0360}" type="presParOf" srcId="{D6447608-4049-4A34-AA0C-2C57D7338B62}" destId="{BF57174E-4D9D-4A7C-872D-9611563D9512}" srcOrd="1" destOrd="0" presId="urn:microsoft.com/office/officeart/2018/5/layout/IconLeafLabelList"/>
    <dgm:cxn modelId="{BFD165F9-1C88-44AC-B4F7-031CA86CF2EF}" type="presParOf" srcId="{D6447608-4049-4A34-AA0C-2C57D7338B62}" destId="{DDE89A2F-52BE-4EA8-B689-B71C08D807A6}" srcOrd="2" destOrd="0" presId="urn:microsoft.com/office/officeart/2018/5/layout/IconLeafLabelList"/>
    <dgm:cxn modelId="{4C369EF0-A33E-4350-9D53-E47C69F26FA4}" type="presParOf" srcId="{D6447608-4049-4A34-AA0C-2C57D7338B62}" destId="{616FCC34-819B-4071-B35A-F9F96339840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1A16B-AC3F-46AA-84FA-B9CC4DB9C5A0}">
      <dsp:nvSpPr>
        <dsp:cNvPr id="0" name=""/>
        <dsp:cNvSpPr/>
      </dsp:nvSpPr>
      <dsp:spPr>
        <a:xfrm>
          <a:off x="495864" y="104492"/>
          <a:ext cx="1309429" cy="130942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71CC91-8082-4E9F-A497-A335EE187AFC}">
      <dsp:nvSpPr>
        <dsp:cNvPr id="0" name=""/>
        <dsp:cNvSpPr/>
      </dsp:nvSpPr>
      <dsp:spPr>
        <a:xfrm>
          <a:off x="774923" y="383551"/>
          <a:ext cx="751311" cy="751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7D428-0E4F-4042-9BAD-D20CB5E82EF3}">
      <dsp:nvSpPr>
        <dsp:cNvPr id="0" name=""/>
        <dsp:cNvSpPr/>
      </dsp:nvSpPr>
      <dsp:spPr>
        <a:xfrm>
          <a:off x="77276" y="1821776"/>
          <a:ext cx="2146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 dirty="0"/>
            <a:t>Finance View</a:t>
          </a:r>
          <a:endParaRPr lang="en-US" sz="2300" kern="1200" dirty="0"/>
        </a:p>
      </dsp:txBody>
      <dsp:txXfrm>
        <a:off x="77276" y="1821776"/>
        <a:ext cx="2146605" cy="720000"/>
      </dsp:txXfrm>
    </dsp:sp>
    <dsp:sp modelId="{746ED0B2-2C48-4B93-9AA7-5776EF6E8B6B}">
      <dsp:nvSpPr>
        <dsp:cNvPr id="0" name=""/>
        <dsp:cNvSpPr/>
      </dsp:nvSpPr>
      <dsp:spPr>
        <a:xfrm>
          <a:off x="3018125" y="104492"/>
          <a:ext cx="1309429" cy="130942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F8245-A8D0-403D-AAC8-D765E3559E26}">
      <dsp:nvSpPr>
        <dsp:cNvPr id="0" name=""/>
        <dsp:cNvSpPr/>
      </dsp:nvSpPr>
      <dsp:spPr>
        <a:xfrm>
          <a:off x="3297184" y="383551"/>
          <a:ext cx="751311" cy="751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698DA-9690-46BF-A23A-ED8A648071DC}">
      <dsp:nvSpPr>
        <dsp:cNvPr id="0" name=""/>
        <dsp:cNvSpPr/>
      </dsp:nvSpPr>
      <dsp:spPr>
        <a:xfrm>
          <a:off x="2599537" y="1821776"/>
          <a:ext cx="2146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Sales View</a:t>
          </a:r>
          <a:endParaRPr lang="en-US" sz="2300" kern="1200"/>
        </a:p>
      </dsp:txBody>
      <dsp:txXfrm>
        <a:off x="2599537" y="1821776"/>
        <a:ext cx="2146605" cy="720000"/>
      </dsp:txXfrm>
    </dsp:sp>
    <dsp:sp modelId="{E8264CC1-2C7D-4B92-A83E-B9D4F5460DD3}">
      <dsp:nvSpPr>
        <dsp:cNvPr id="0" name=""/>
        <dsp:cNvSpPr/>
      </dsp:nvSpPr>
      <dsp:spPr>
        <a:xfrm>
          <a:off x="5540386" y="104492"/>
          <a:ext cx="1309429" cy="130942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B6DC7-0A57-4E60-8C6C-436954A7F7E7}">
      <dsp:nvSpPr>
        <dsp:cNvPr id="0" name=""/>
        <dsp:cNvSpPr/>
      </dsp:nvSpPr>
      <dsp:spPr>
        <a:xfrm>
          <a:off x="5819445" y="383551"/>
          <a:ext cx="751311" cy="7513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F1B56-58B4-4784-BEDE-259E31F095DB}">
      <dsp:nvSpPr>
        <dsp:cNvPr id="0" name=""/>
        <dsp:cNvSpPr/>
      </dsp:nvSpPr>
      <dsp:spPr>
        <a:xfrm>
          <a:off x="5121798" y="1821776"/>
          <a:ext cx="2146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Marketing View</a:t>
          </a:r>
          <a:endParaRPr lang="en-US" sz="2300" kern="1200"/>
        </a:p>
      </dsp:txBody>
      <dsp:txXfrm>
        <a:off x="5121798" y="1821776"/>
        <a:ext cx="2146605" cy="720000"/>
      </dsp:txXfrm>
    </dsp:sp>
    <dsp:sp modelId="{06AFA9D0-5B43-49DE-8EBF-E07C1A72F390}">
      <dsp:nvSpPr>
        <dsp:cNvPr id="0" name=""/>
        <dsp:cNvSpPr/>
      </dsp:nvSpPr>
      <dsp:spPr>
        <a:xfrm>
          <a:off x="1756995" y="3078427"/>
          <a:ext cx="1309429" cy="130942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4F7E6-6A1D-4F48-87EF-3F2704FE4441}">
      <dsp:nvSpPr>
        <dsp:cNvPr id="0" name=""/>
        <dsp:cNvSpPr/>
      </dsp:nvSpPr>
      <dsp:spPr>
        <a:xfrm>
          <a:off x="2036053" y="3357486"/>
          <a:ext cx="751311" cy="7513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6A43F-595E-4B7B-84BA-A08F6ACDD5F5}">
      <dsp:nvSpPr>
        <dsp:cNvPr id="0" name=""/>
        <dsp:cNvSpPr/>
      </dsp:nvSpPr>
      <dsp:spPr>
        <a:xfrm>
          <a:off x="1338407" y="4795711"/>
          <a:ext cx="2146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/>
            <a:t>Supply Chain View</a:t>
          </a:r>
          <a:endParaRPr lang="en-US" sz="2300" kern="1200"/>
        </a:p>
      </dsp:txBody>
      <dsp:txXfrm>
        <a:off x="1338407" y="4795711"/>
        <a:ext cx="2146605" cy="720000"/>
      </dsp:txXfrm>
    </dsp:sp>
    <dsp:sp modelId="{CF53FD40-095F-4DB5-B625-AEF56CF9AB58}">
      <dsp:nvSpPr>
        <dsp:cNvPr id="0" name=""/>
        <dsp:cNvSpPr/>
      </dsp:nvSpPr>
      <dsp:spPr>
        <a:xfrm>
          <a:off x="4279255" y="3078427"/>
          <a:ext cx="1309429" cy="1309429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7174E-4D9D-4A7C-872D-9611563D9512}">
      <dsp:nvSpPr>
        <dsp:cNvPr id="0" name=""/>
        <dsp:cNvSpPr/>
      </dsp:nvSpPr>
      <dsp:spPr>
        <a:xfrm>
          <a:off x="4558314" y="3357486"/>
          <a:ext cx="751311" cy="7513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FCC34-819B-4071-B35A-F9F963398407}">
      <dsp:nvSpPr>
        <dsp:cNvPr id="0" name=""/>
        <dsp:cNvSpPr/>
      </dsp:nvSpPr>
      <dsp:spPr>
        <a:xfrm>
          <a:off x="3860667" y="4795711"/>
          <a:ext cx="21466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300" kern="1200" dirty="0"/>
            <a:t>Executive View.</a:t>
          </a:r>
          <a:endParaRPr lang="en-US" sz="2300" kern="1200" dirty="0"/>
        </a:p>
      </dsp:txBody>
      <dsp:txXfrm>
        <a:off x="3860667" y="4795711"/>
        <a:ext cx="214660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045DF-753D-4EE3-8C92-D749B0401302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16280-C6C4-4613-96A4-5D6A94602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118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16280-C6C4-4613-96A4-5D6A9460261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63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16280-C6C4-4613-96A4-5D6A9460261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3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4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0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9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8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71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8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numbers art">
            <a:extLst>
              <a:ext uri="{FF2B5EF4-FFF2-40B4-BE49-F238E27FC236}">
                <a16:creationId xmlns:a16="http://schemas.microsoft.com/office/drawing/2014/main" id="{FA1A154D-EA57-B0A1-C85E-FB675BADDE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19" r="1" b="1410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49CC7-631E-DBF4-BE5A-814A132FC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anchor="ctr">
            <a:normAutofit/>
          </a:bodyPr>
          <a:lstStyle/>
          <a:p>
            <a:pPr algn="l"/>
            <a:r>
              <a:rPr lang="en-IN" sz="8000">
                <a:solidFill>
                  <a:srgbClr val="FFFFFF"/>
                </a:solidFill>
              </a:rPr>
              <a:t>BUSINESS INSIGHTS 360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47080-9D53-D247-48AE-B24593800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1249008"/>
          </a:xfrm>
        </p:spPr>
        <p:txBody>
          <a:bodyPr anchor="t">
            <a:noAutofit/>
          </a:bodyPr>
          <a:lstStyle/>
          <a:p>
            <a:pPr algn="l"/>
            <a:r>
              <a:rPr lang="en-IN" sz="2800" b="1" dirty="0">
                <a:solidFill>
                  <a:srgbClr val="FFFFFF"/>
                </a:solidFill>
              </a:rPr>
              <a:t>By </a:t>
            </a:r>
          </a:p>
          <a:p>
            <a:pPr algn="l"/>
            <a:r>
              <a:rPr lang="en-IN" sz="2800" b="1" dirty="0">
                <a:solidFill>
                  <a:srgbClr val="FFFFFF"/>
                </a:solidFill>
              </a:rPr>
              <a:t>Talluri Kiran Datta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39F1A9E9-CB23-434A-1C36-5F6DE7E04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1611212"/>
      </p:ext>
    </p:extLst>
  </p:cSld>
  <p:clrMapOvr>
    <a:masterClrMapping/>
  </p:clrMapOvr>
  <p:transition spd="slow" advTm="159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E3A72-D466-8E3F-9A87-31755AEC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855407"/>
            <a:ext cx="4247945" cy="65569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500" dirty="0"/>
              <a:t>The Business Problem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F9CD57-5FCE-F96B-2B30-AB2668B75597}"/>
              </a:ext>
            </a:extLst>
          </p:cNvPr>
          <p:cNvSpPr txBox="1"/>
          <p:nvPr/>
        </p:nvSpPr>
        <p:spPr>
          <a:xfrm>
            <a:off x="830034" y="1612802"/>
            <a:ext cx="113665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Atliq Hardware, a multinational electronics company, is experiencing a decline in the Latin American region, resulting in significant revenue losses and a shrinking market share. The company also faces intense competition from its rivals.</a:t>
            </a:r>
            <a:endParaRPr lang="en-IN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20E27-4724-B45F-3E1A-749B62E197FA}"/>
              </a:ext>
            </a:extLst>
          </p:cNvPr>
          <p:cNvSpPr txBox="1"/>
          <p:nvPr/>
        </p:nvSpPr>
        <p:spPr>
          <a:xfrm>
            <a:off x="931326" y="3264233"/>
            <a:ext cx="40358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+mj-lt"/>
              </a:rPr>
              <a:t>Project Deliverables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A1694-B1D4-4A0C-B570-A0FEB535089E}"/>
              </a:ext>
            </a:extLst>
          </p:cNvPr>
          <p:cNvSpPr txBox="1"/>
          <p:nvPr/>
        </p:nvSpPr>
        <p:spPr>
          <a:xfrm>
            <a:off x="931326" y="4096901"/>
            <a:ext cx="109826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Identifying the issues with sales and revenue and suggesting improvements.</a:t>
            </a:r>
          </a:p>
          <a:p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Providing actionable insights to enable data driven decision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Creating visuals for every aspect of the supply chain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71E4BB1E-1CC2-9602-DD21-B69C23D92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8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6"/>
    </mc:Choice>
    <mc:Fallback xmlns="">
      <p:transition spd="slow" advTm="43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D1B5-AAF5-E494-3DF8-E2244E8E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42" y="361626"/>
            <a:ext cx="5561309" cy="777961"/>
          </a:xfrm>
        </p:spPr>
        <p:txBody>
          <a:bodyPr>
            <a:normAutofit/>
          </a:bodyPr>
          <a:lstStyle/>
          <a:p>
            <a:r>
              <a:rPr lang="en-IN" dirty="0"/>
              <a:t>PRODUCT HIERARCHY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E9A069-5186-72E4-D602-ED09C902CD81}"/>
              </a:ext>
            </a:extLst>
          </p:cNvPr>
          <p:cNvSpPr/>
          <p:nvPr/>
        </p:nvSpPr>
        <p:spPr>
          <a:xfrm>
            <a:off x="3239145" y="1627323"/>
            <a:ext cx="5713709" cy="48690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CE165-57B6-1FEA-C23A-B1BB6A8DB397}"/>
              </a:ext>
            </a:extLst>
          </p:cNvPr>
          <p:cNvSpPr txBox="1"/>
          <p:nvPr/>
        </p:nvSpPr>
        <p:spPr>
          <a:xfrm>
            <a:off x="5336582" y="1976162"/>
            <a:ext cx="1779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Divisions (3)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8B9CDB-79B7-9944-2D45-AAEC7E501F0C}"/>
              </a:ext>
            </a:extLst>
          </p:cNvPr>
          <p:cNvSpPr/>
          <p:nvPr/>
        </p:nvSpPr>
        <p:spPr>
          <a:xfrm>
            <a:off x="3642103" y="2618608"/>
            <a:ext cx="4897464" cy="35820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44A1-36D5-54E6-18E3-0A2FEA3D4279}"/>
              </a:ext>
            </a:extLst>
          </p:cNvPr>
          <p:cNvSpPr txBox="1"/>
          <p:nvPr/>
        </p:nvSpPr>
        <p:spPr>
          <a:xfrm>
            <a:off x="5336582" y="2851672"/>
            <a:ext cx="190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Segments (6)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3A7DEA-A1DC-3C0F-5194-DDF1A52A9DB3}"/>
              </a:ext>
            </a:extLst>
          </p:cNvPr>
          <p:cNvSpPr/>
          <p:nvPr/>
        </p:nvSpPr>
        <p:spPr>
          <a:xfrm>
            <a:off x="4338232" y="3429000"/>
            <a:ext cx="3582694" cy="246035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5D100-A5C6-108F-6A66-81306E86A170}"/>
              </a:ext>
            </a:extLst>
          </p:cNvPr>
          <p:cNvSpPr txBox="1"/>
          <p:nvPr/>
        </p:nvSpPr>
        <p:spPr>
          <a:xfrm>
            <a:off x="5213562" y="3597172"/>
            <a:ext cx="21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Products  (73)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719D02-192A-0F77-15BA-7DAAE45DC352}"/>
              </a:ext>
            </a:extLst>
          </p:cNvPr>
          <p:cNvSpPr/>
          <p:nvPr/>
        </p:nvSpPr>
        <p:spPr>
          <a:xfrm>
            <a:off x="4823202" y="4123729"/>
            <a:ext cx="2704455" cy="14145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EE152-5FC0-A908-BA1F-25B51AC8C680}"/>
              </a:ext>
            </a:extLst>
          </p:cNvPr>
          <p:cNvSpPr txBox="1"/>
          <p:nvPr/>
        </p:nvSpPr>
        <p:spPr>
          <a:xfrm>
            <a:off x="5297836" y="4392175"/>
            <a:ext cx="18572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Variants (26)</a:t>
            </a:r>
          </a:p>
        </p:txBody>
      </p:sp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0C6E583B-E7D8-C4DC-E32C-F6D0E4156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93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0"/>
    </mc:Choice>
    <mc:Fallback xmlns="">
      <p:transition spd="slow" advTm="26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7281-D698-F328-3E09-288B7CAB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410497"/>
            <a:ext cx="2703871" cy="703005"/>
          </a:xfrm>
        </p:spPr>
        <p:txBody>
          <a:bodyPr/>
          <a:lstStyle/>
          <a:p>
            <a:r>
              <a:rPr lang="en-IN" dirty="0"/>
              <a:t>Products: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652C-00FF-25B2-98F0-86E2CF86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883" y="1934977"/>
            <a:ext cx="2438400" cy="2690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Peripherals:</a:t>
            </a:r>
          </a:p>
          <a:p>
            <a:r>
              <a:rPr lang="en-IN" dirty="0"/>
              <a:t>Internal HDD </a:t>
            </a:r>
          </a:p>
          <a:p>
            <a:r>
              <a:rPr lang="en-IN" dirty="0"/>
              <a:t>Graphic Card</a:t>
            </a:r>
          </a:p>
          <a:p>
            <a:r>
              <a:rPr lang="en-IN" dirty="0"/>
              <a:t>Processors</a:t>
            </a:r>
          </a:p>
          <a:p>
            <a:r>
              <a:rPr lang="en-IN" dirty="0"/>
              <a:t>Mother Board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AF290-D23B-C4C0-BD62-F719FA2E9CC7}"/>
              </a:ext>
            </a:extLst>
          </p:cNvPr>
          <p:cNvSpPr txBox="1">
            <a:spLocks/>
          </p:cNvSpPr>
          <p:nvPr/>
        </p:nvSpPr>
        <p:spPr>
          <a:xfrm>
            <a:off x="8630866" y="1928072"/>
            <a:ext cx="2957010" cy="2061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600" dirty="0"/>
              <a:t>Notebook:</a:t>
            </a:r>
          </a:p>
          <a:p>
            <a:r>
              <a:rPr lang="en-IN" sz="2600" dirty="0"/>
              <a:t>Personal Laptop</a:t>
            </a:r>
          </a:p>
          <a:p>
            <a:r>
              <a:rPr lang="en-IN" sz="2600" dirty="0"/>
              <a:t>Business Laptop</a:t>
            </a:r>
          </a:p>
          <a:p>
            <a:r>
              <a:rPr lang="en-IN" sz="2600" dirty="0"/>
              <a:t>Gaming Laptop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8B476C-B36F-B62F-FDDB-73D0D16C2432}"/>
              </a:ext>
            </a:extLst>
          </p:cNvPr>
          <p:cNvSpPr txBox="1">
            <a:spLocks/>
          </p:cNvSpPr>
          <p:nvPr/>
        </p:nvSpPr>
        <p:spPr>
          <a:xfrm>
            <a:off x="4504323" y="2006597"/>
            <a:ext cx="2148388" cy="2061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600" dirty="0"/>
              <a:t>Accessories:</a:t>
            </a:r>
          </a:p>
          <a:p>
            <a:r>
              <a:rPr lang="en-IN" sz="2600" dirty="0"/>
              <a:t>Mouse</a:t>
            </a:r>
          </a:p>
          <a:p>
            <a:r>
              <a:rPr lang="en-IN" sz="2600" dirty="0"/>
              <a:t>Keyboard</a:t>
            </a:r>
          </a:p>
          <a:p>
            <a:r>
              <a:rPr lang="en-IN" sz="2600" dirty="0"/>
              <a:t>Batteries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73DEA2-57B7-E062-F389-1F246B0E8792}"/>
              </a:ext>
            </a:extLst>
          </p:cNvPr>
          <p:cNvSpPr txBox="1">
            <a:spLocks/>
          </p:cNvSpPr>
          <p:nvPr/>
        </p:nvSpPr>
        <p:spPr>
          <a:xfrm>
            <a:off x="8630866" y="4303621"/>
            <a:ext cx="2700162" cy="158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600" dirty="0"/>
              <a:t>Desktop:</a:t>
            </a:r>
          </a:p>
          <a:p>
            <a:r>
              <a:rPr lang="en-IN" sz="2600" dirty="0"/>
              <a:t>Business Laptop</a:t>
            </a:r>
          </a:p>
          <a:p>
            <a:r>
              <a:rPr lang="en-IN" sz="2600" dirty="0"/>
              <a:t>Personal Laptop</a:t>
            </a:r>
            <a:endParaRPr lang="en-IN" dirty="0"/>
          </a:p>
          <a:p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8FFF32-AB6B-5653-41FD-CB61AB7B22F1}"/>
              </a:ext>
            </a:extLst>
          </p:cNvPr>
          <p:cNvSpPr txBox="1">
            <a:spLocks/>
          </p:cNvSpPr>
          <p:nvPr/>
        </p:nvSpPr>
        <p:spPr>
          <a:xfrm>
            <a:off x="952532" y="5622764"/>
            <a:ext cx="2352285" cy="92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600" dirty="0"/>
              <a:t>Networking:</a:t>
            </a:r>
          </a:p>
          <a:p>
            <a:r>
              <a:rPr lang="en-IN" sz="2600" dirty="0" err="1"/>
              <a:t>Wifi</a:t>
            </a:r>
            <a:r>
              <a:rPr lang="en-IN" sz="2600" dirty="0"/>
              <a:t> Extender</a:t>
            </a:r>
          </a:p>
          <a:p>
            <a:endParaRPr lang="en-IN" sz="26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3B58D3-16C8-E843-3127-9EF6852801BC}"/>
              </a:ext>
            </a:extLst>
          </p:cNvPr>
          <p:cNvSpPr txBox="1">
            <a:spLocks/>
          </p:cNvSpPr>
          <p:nvPr/>
        </p:nvSpPr>
        <p:spPr>
          <a:xfrm>
            <a:off x="3510725" y="5622765"/>
            <a:ext cx="3864037" cy="92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600" dirty="0"/>
              <a:t>Storage:</a:t>
            </a:r>
          </a:p>
          <a:p>
            <a:r>
              <a:rPr lang="en-IN" sz="2600" dirty="0"/>
              <a:t>External Solid State Drives</a:t>
            </a:r>
          </a:p>
          <a:p>
            <a:endParaRPr lang="en-IN" sz="26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D2FF0-65C6-DB2F-452D-E25EF985E0A0}"/>
              </a:ext>
            </a:extLst>
          </p:cNvPr>
          <p:cNvSpPr txBox="1"/>
          <p:nvPr/>
        </p:nvSpPr>
        <p:spPr>
          <a:xfrm>
            <a:off x="1478545" y="1289982"/>
            <a:ext cx="5390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/>
              <a:t>Peripherals &amp; Accessories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2F6E39-3926-48DB-B779-63D7DC3534B1}"/>
              </a:ext>
            </a:extLst>
          </p:cNvPr>
          <p:cNvSpPr/>
          <p:nvPr/>
        </p:nvSpPr>
        <p:spPr>
          <a:xfrm>
            <a:off x="1478546" y="1203299"/>
            <a:ext cx="5293464" cy="3270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6E46D-0862-43CF-E208-60F20373D546}"/>
              </a:ext>
            </a:extLst>
          </p:cNvPr>
          <p:cNvSpPr txBox="1"/>
          <p:nvPr/>
        </p:nvSpPr>
        <p:spPr>
          <a:xfrm>
            <a:off x="523649" y="4681552"/>
            <a:ext cx="70570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/>
              <a:t>Networking &amp; 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DFE49-96D4-9A8E-6756-02D87488C7D9}"/>
              </a:ext>
            </a:extLst>
          </p:cNvPr>
          <p:cNvSpPr/>
          <p:nvPr/>
        </p:nvSpPr>
        <p:spPr>
          <a:xfrm>
            <a:off x="523649" y="4681552"/>
            <a:ext cx="7057021" cy="2061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FBE5F5-C9AC-46A6-6769-667801723CB9}"/>
              </a:ext>
            </a:extLst>
          </p:cNvPr>
          <p:cNvSpPr/>
          <p:nvPr/>
        </p:nvSpPr>
        <p:spPr>
          <a:xfrm>
            <a:off x="8063658" y="1216734"/>
            <a:ext cx="3792191" cy="5410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7E425-E93A-1B5A-8D34-E41D20D5D5CC}"/>
              </a:ext>
            </a:extLst>
          </p:cNvPr>
          <p:cNvSpPr txBox="1"/>
          <p:nvPr/>
        </p:nvSpPr>
        <p:spPr>
          <a:xfrm>
            <a:off x="8124507" y="1340898"/>
            <a:ext cx="37921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/>
              <a:t>Personal Computers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DEAAD2F-9D2F-0155-E74A-487CC0FFA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30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2"/>
    </mc:Choice>
    <mc:Fallback xmlns="">
      <p:transition spd="slow" advTm="2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82A309-A37A-6A66-9466-084E467C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653" y="764737"/>
            <a:ext cx="2802192" cy="75100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MARKETS</a:t>
            </a:r>
          </a:p>
        </p:txBody>
      </p:sp>
      <p:pic>
        <p:nvPicPr>
          <p:cNvPr id="9" name="Graphic 8" descr="Earth Globe Asia-Australia">
            <a:extLst>
              <a:ext uri="{FF2B5EF4-FFF2-40B4-BE49-F238E27FC236}">
                <a16:creationId xmlns:a16="http://schemas.microsoft.com/office/drawing/2014/main" id="{C7967EC9-D611-6EB3-6B66-605176398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056514"/>
            <a:ext cx="3436374" cy="3606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EAF9A-2ED0-9B08-AAE3-EEF486230E88}"/>
              </a:ext>
            </a:extLst>
          </p:cNvPr>
          <p:cNvSpPr txBox="1"/>
          <p:nvPr/>
        </p:nvSpPr>
        <p:spPr>
          <a:xfrm>
            <a:off x="3185653" y="1741678"/>
            <a:ext cx="8932606" cy="4898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North America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(USA, Canada)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Latin America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(Brazil, Chile, Colombia, Mexico)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European Union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(France, Germany, Italy, Netherlands, Norway Poland, Portugal, Spain, Sweden, UK)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Asia Pacific</a:t>
            </a:r>
            <a:br>
              <a:rPr lang="en-US" sz="2800" dirty="0"/>
            </a:br>
            <a:r>
              <a:rPr lang="en-US" sz="2000" dirty="0"/>
              <a:t>(Australia, Bangladesh, China, India Indonesia Japan New Zealand, Pakistan Philippines, South Korea)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F6E00926-5B15-B23C-41E3-3972188AA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71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59"/>
    </mc:Choice>
    <mc:Fallback xmlns="">
      <p:transition spd="slow" advTm="18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0CBDA-CECB-CE3A-6581-A794D608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4" y="2663752"/>
            <a:ext cx="3312826" cy="1530495"/>
          </a:xfrm>
        </p:spPr>
        <p:txBody>
          <a:bodyPr anchor="ctr">
            <a:normAutofit/>
          </a:bodyPr>
          <a:lstStyle/>
          <a:p>
            <a:r>
              <a:rPr lang="en-IN" dirty="0"/>
              <a:t>DASHBOARDS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38FA76-0545-E177-DD60-EAFA3419A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361528"/>
              </p:ext>
            </p:extLst>
          </p:nvPr>
        </p:nvGraphicFramePr>
        <p:xfrm>
          <a:off x="3810000" y="365760"/>
          <a:ext cx="7345680" cy="5620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BC314EB-7BEB-AEA9-2DE9-83071E540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82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2"/>
    </mc:Choice>
    <mc:Fallback xmlns="">
      <p:transition spd="slow" advTm="1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8A5A-1FEC-F793-EA4B-95D7E68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3" y="597209"/>
            <a:ext cx="2568678" cy="739980"/>
          </a:xfrm>
        </p:spPr>
        <p:txBody>
          <a:bodyPr/>
          <a:lstStyle/>
          <a:p>
            <a:r>
              <a:rPr lang="en-IN" dirty="0"/>
              <a:t>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BCC47-2FA9-F5DD-E933-4822EDCEF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1674043"/>
            <a:ext cx="11120284" cy="458674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Market-Capture Approach:</a:t>
            </a:r>
          </a:p>
          <a:p>
            <a:pPr algn="just"/>
            <a:r>
              <a:rPr lang="en-US" dirty="0"/>
              <a:t>Post-2019, Atliq pursued aggressive market share gains, resulting in negative gross margins and net profits. This "burn rate" strategy, implemented without defined limits, led to substantial revenue losses.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High Deductions:</a:t>
            </a:r>
          </a:p>
          <a:p>
            <a:pPr algn="just"/>
            <a:r>
              <a:rPr lang="en-US" dirty="0"/>
              <a:t>Pre-Invoice deduction and Total Post invoice deductions constitutes 49.5% of sales. This suggests that a substantial portion of the revenue is subject to deductions, potentially impacting profitability.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075D0A8F-87DB-6D16-41D1-A4ED9C5CE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82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80"/>
    </mc:Choice>
    <mc:Fallback xmlns="">
      <p:transition spd="slow" advTm="7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E78B-441F-10A5-79EC-40F6B8C3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710" y="707923"/>
            <a:ext cx="11415251" cy="564863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Uniform Gross Margin %:</a:t>
            </a:r>
          </a:p>
          <a:p>
            <a:pPr algn="just"/>
            <a:r>
              <a:rPr lang="en-US" dirty="0"/>
              <a:t>All product segments exhibit a uniform 36% gross margin, regardless of revenue contribution. Since top-selling products likely possess greater profit potential, the company may be foregoing higher revenues by not implementing a tiered pricing strategy.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Forecast Accuracy %:</a:t>
            </a:r>
          </a:p>
          <a:p>
            <a:pPr algn="just"/>
            <a:r>
              <a:rPr lang="en-US" dirty="0"/>
              <a:t>Customer-level forecast accuracy % exhibit  wide variation (44-79%). Reducing this variability is crucial for improved inventory planning and management. Efforts should be to take forecast accuracy close to 90%.</a:t>
            </a:r>
            <a:endParaRPr lang="en-IN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183953F-5BEA-6D62-E022-9943D8D28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888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78"/>
    </mc:Choice>
    <mc:Fallback xmlns="">
      <p:transition spd="slow" advTm="95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2"/>
      </a:lt2>
      <a:accent1>
        <a:srgbClr val="C34D83"/>
      </a:accent1>
      <a:accent2>
        <a:srgbClr val="B13BA3"/>
      </a:accent2>
      <a:accent3>
        <a:srgbClr val="A04DC3"/>
      </a:accent3>
      <a:accent4>
        <a:srgbClr val="5D3BB1"/>
      </a:accent4>
      <a:accent5>
        <a:srgbClr val="4D5CC3"/>
      </a:accent5>
      <a:accent6>
        <a:srgbClr val="3B7BB1"/>
      </a:accent6>
      <a:hlink>
        <a:srgbClr val="615DC9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386</Words>
  <Application>Microsoft Office PowerPoint</Application>
  <PresentationFormat>Widescreen</PresentationFormat>
  <Paragraphs>76</Paragraphs>
  <Slides>8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Arial Nova Cond</vt:lpstr>
      <vt:lpstr>Impact</vt:lpstr>
      <vt:lpstr>TornVTI</vt:lpstr>
      <vt:lpstr>BUSINESS INSIGHTS 360</vt:lpstr>
      <vt:lpstr>The Business Problem</vt:lpstr>
      <vt:lpstr>PRODUCT HIERARCHY</vt:lpstr>
      <vt:lpstr>Products:</vt:lpstr>
      <vt:lpstr>MARKETS</vt:lpstr>
      <vt:lpstr>DASHBOARDS</vt:lpstr>
      <vt:lpstr>INSIGHTS: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14287</dc:creator>
  <cp:lastModifiedBy>14287</cp:lastModifiedBy>
  <cp:revision>7</cp:revision>
  <dcterms:created xsi:type="dcterms:W3CDTF">2024-12-11T05:56:21Z</dcterms:created>
  <dcterms:modified xsi:type="dcterms:W3CDTF">2024-12-12T16:30:08Z</dcterms:modified>
</cp:coreProperties>
</file>